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72" r:id="rId5"/>
    <p:sldId id="287" r:id="rId6"/>
    <p:sldId id="273" r:id="rId7"/>
    <p:sldId id="274" r:id="rId8"/>
    <p:sldId id="283" r:id="rId9"/>
    <p:sldId id="257" r:id="rId10"/>
    <p:sldId id="26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8" r:id="rId19"/>
    <p:sldId id="266" r:id="rId20"/>
    <p:sldId id="304" r:id="rId21"/>
    <p:sldId id="269" r:id="rId22"/>
    <p:sldId id="288" r:id="rId23"/>
    <p:sldId id="290" r:id="rId24"/>
    <p:sldId id="289" r:id="rId25"/>
    <p:sldId id="291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kadiusz Frukacz" initials="AF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2">
    <p:pos x="5622" y="255"/>
    <p:text>Czy na pewno taka nazwa - wbrew pozorom to ważne.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1">
    <p:pos x="5622" y="255"/>
    <p:text>Czy na pewno taka nazwa - wbrew pozorom to ważne.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3">
    <p:pos x="5622" y="255"/>
    <p:text>Czy na pewno taka nazwa - wbrew pozorom to ważne.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12">
    <p:pos x="5622" y="255"/>
    <p:text>Czy na pewno taka nazwa - wbrew pozorom to ważne.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4">
    <p:pos x="5622" y="255"/>
    <p:text>Czy na pewno taka nazwa - wbrew pozorom to ważne.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30T20:43:44.693" idx="5">
    <p:pos x="5622" y="255"/>
    <p:text>Czy na pewno taka nazwa - wbrew pozorom to ważne.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5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6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91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3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17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2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32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1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6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72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4927E-E1C3-45BF-953A-E6103127E344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FBCD-DA6A-485A-8239-C59B64BE43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9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pl-PL" dirty="0" smtClean="0"/>
              <a:t>Działanie 4.1 Odnawialne źródła energii (OZE)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Panele fotowoltaiczne</a:t>
            </a:r>
          </a:p>
          <a:p>
            <a:pPr>
              <a:buFontTx/>
              <a:buChar char="-"/>
            </a:pPr>
            <a:r>
              <a:rPr lang="pl-PL" dirty="0" smtClean="0"/>
              <a:t>Kolektory słoneczne</a:t>
            </a:r>
          </a:p>
          <a:p>
            <a:pPr>
              <a:buFontTx/>
              <a:buChar char="-"/>
            </a:pPr>
            <a:r>
              <a:rPr lang="pl-PL" dirty="0" smtClean="0"/>
              <a:t>Pompy ciepła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 </a:t>
            </a:r>
            <a:r>
              <a:rPr lang="pl-PL" dirty="0" smtClean="0"/>
              <a:t>Ilość pozyskiwanej energii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571900"/>
          </a:xfrm>
        </p:spPr>
        <p:txBody>
          <a:bodyPr>
            <a:normAutofit/>
          </a:bodyPr>
          <a:lstStyle/>
          <a:p>
            <a:r>
              <a:rPr lang="pl-PL" sz="1900" dirty="0" smtClean="0"/>
              <a:t>Przy wykorzystaniu instalacji wyłącznie do produkcji C.W.U można liczyć, że zapewni ona średnio rocznie połowę potrzebnej energii. Przy bardzo dobrze zoptymalizowanych instalacjach do 65%, jedynie w miesiącach letnich można spodziewać się 100% energii ze słońca. W miesiącach zimowych w zależności od typu i liczby </a:t>
            </a:r>
            <a:r>
              <a:rPr lang="pl-PL" sz="2000" dirty="0" smtClean="0"/>
              <a:t>kolektorów od 5-20%.</a:t>
            </a:r>
            <a:endParaRPr lang="pl-PL" sz="2000" dirty="0"/>
          </a:p>
        </p:txBody>
      </p:sp>
      <p:pic>
        <p:nvPicPr>
          <p:cNvPr id="5" name="Obraz 4" descr="pokrycie zapotrzebowania próżnio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437529"/>
            <a:ext cx="6051176" cy="2420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Rodzaje kolektorów słonecznych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00371"/>
            <a:ext cx="3600000" cy="3240000"/>
          </a:xfrm>
        </p:spPr>
        <p:txBody>
          <a:bodyPr/>
          <a:lstStyle/>
          <a:p>
            <a:r>
              <a:rPr lang="pl-PL" dirty="0" smtClean="0"/>
              <a:t>Kolektory płaskie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6" name="Obraz 5" descr="kolektor płaski.JPG"/>
          <p:cNvPicPr>
            <a:picLocks noChangeAspect="1"/>
          </p:cNvPicPr>
          <p:nvPr/>
        </p:nvPicPr>
        <p:blipFill>
          <a:blip r:embed="rId2"/>
          <a:srcRect t="16838" b="10997"/>
          <a:stretch>
            <a:fillRect/>
          </a:stretch>
        </p:blipFill>
        <p:spPr>
          <a:xfrm>
            <a:off x="357158" y="4071942"/>
            <a:ext cx="4077367" cy="214314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43438" y="3000372"/>
            <a:ext cx="4143404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Kolektory próżniowe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 descr="kolektor próżniow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071942"/>
            <a:ext cx="4530574" cy="2124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Kolektory płaskie – budowa</a:t>
            </a:r>
            <a:endParaRPr lang="pl-PL" dirty="0"/>
          </a:p>
        </p:txBody>
      </p:sp>
      <p:pic>
        <p:nvPicPr>
          <p:cNvPr id="4" name="Symbol zastępczy zawartości 3" descr="budowa kolektora płaski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983564"/>
            <a:ext cx="7858180" cy="33743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Kolektory próżniowe – budowa</a:t>
            </a:r>
            <a:endParaRPr lang="pl-PL" dirty="0"/>
          </a:p>
        </p:txBody>
      </p:sp>
      <p:pic>
        <p:nvPicPr>
          <p:cNvPr id="4" name="Symbol zastępczy zawartości 3" descr="Budowa-kolektora-prozniow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928934"/>
            <a:ext cx="4779518" cy="37795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/>
          <a:lstStyle/>
          <a:p>
            <a:r>
              <a:rPr lang="pl-PL" dirty="0" smtClean="0"/>
              <a:t>  Kolektor płaski czy próżniowy?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429024"/>
          </a:xfrm>
        </p:spPr>
        <p:txBody>
          <a:bodyPr>
            <a:noAutofit/>
          </a:bodyPr>
          <a:lstStyle/>
          <a:p>
            <a:pPr marL="179388" indent="-179388"/>
            <a:r>
              <a:rPr lang="pl-PL" sz="1600" dirty="0" smtClean="0"/>
              <a:t>Najbardziej ekonomiczne instalacje projektuje się tak, aby od maja do połowy września zapewniały ok. 100% potrzebnej energii do podgrzewania CWU. Takie rozwiązanie ma wiele korzyści. </a:t>
            </a:r>
          </a:p>
          <a:p>
            <a:pPr>
              <a:buNone/>
            </a:pPr>
            <a:r>
              <a:rPr lang="pl-PL" sz="1600" dirty="0" smtClean="0"/>
              <a:t>	-Po pierwsze cena instalacji, ponieważ do nie musimy stosować drogich próżniowych kolektorów równie dobrze poradzą sobie płaskie. </a:t>
            </a:r>
          </a:p>
          <a:p>
            <a:pPr>
              <a:buNone/>
            </a:pPr>
            <a:r>
              <a:rPr lang="pl-PL" sz="1600" dirty="0" smtClean="0"/>
              <a:t>	-Po drugie liczba kolektorów będzie mniejsza. </a:t>
            </a:r>
          </a:p>
          <a:p>
            <a:pPr>
              <a:buNone/>
            </a:pPr>
            <a:r>
              <a:rPr lang="pl-PL" sz="1600" dirty="0" smtClean="0"/>
              <a:t>	-Po trzecie nie będzie występował problem stagnacji kolektorów mający miejsce, gdy ilość produkowanej energii znacznie przekracza możliwości jej odbioru. </a:t>
            </a:r>
          </a:p>
          <a:p>
            <a:pPr marL="179388" indent="-179388"/>
            <a:r>
              <a:rPr lang="pl-PL" sz="1600" dirty="0" smtClean="0"/>
              <a:t>Wykorzystanie kolektorów do wspomagania C.O nie przyniesie wielkich oszczędności, średnio nie więcej niż 10 – 15 % zapotrzebowania na energię. Jednocześnie podnosząc znacznie koszty instalacji poprzez konieczność zainstalowania większej liczby kolektorów jak również przy takim rozwiązaniu należałoby zastosować znacznie droższe kolektory próżniowe. Zastosowanie instalacji solarnej ma sens </a:t>
            </a:r>
            <a:r>
              <a:rPr lang="pl-PL" sz="1600" u="sng" dirty="0" smtClean="0"/>
              <a:t>w przypadku ogrzewania niskotemperaturowego</a:t>
            </a:r>
            <a:r>
              <a:rPr lang="pl-PL" sz="1600" dirty="0" smtClean="0"/>
              <a:t> np. przy zastosowaniu pompy ciepła.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/>
          <a:lstStyle/>
          <a:p>
            <a:r>
              <a:rPr lang="pl-PL" dirty="0" smtClean="0"/>
              <a:t>  Kolektor płaski czy próżniowy?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71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W zdecydowanej większości instalacji solarnych do wspomagania przygotowywania </a:t>
            </a:r>
            <a:r>
              <a:rPr lang="pl-PL" sz="1600" dirty="0" err="1" smtClean="0"/>
              <a:t>c.w.u</a:t>
            </a:r>
            <a:r>
              <a:rPr lang="pl-PL" sz="1600" dirty="0" smtClean="0"/>
              <a:t>. wystarczające będzie zastosowanie kolektorów płaskich. Kolektory próżniowe mogą być lepszym rozwiązaniem, gdy:</a:t>
            </a:r>
          </a:p>
          <a:p>
            <a:r>
              <a:rPr lang="pl-PL" sz="1600" dirty="0" smtClean="0"/>
              <a:t> nie ma wystarczająco dużo miejsca na dachu do zamontowania kolektorów płaskich – mniejsza powierzchnia kolektorów próżniowych może to ułatwić, kolektory słoneczne próżniowe wysokiej jakości pracują z wyższą sprawnością od płaskich. Dlatego, aby uzyskać wymagany stopień pokrycia zapotrzebowania na ciepło wystarczy zastosowanie kolektorów próżniowych o mniejszej powierzchni niż kolektory słoneczne płaskie. W typowej instalacji solarnej do ogrzewania </a:t>
            </a:r>
            <a:r>
              <a:rPr lang="pl-PL" sz="1600" dirty="0" err="1" smtClean="0"/>
              <a:t>c.w.u</a:t>
            </a:r>
            <a:r>
              <a:rPr lang="pl-PL" sz="1600" dirty="0" smtClean="0"/>
              <a:t>. dla rodziny 3-4 osobowej mogą wystarczyć kolektory słoneczne płaskie o łącznej powierzchni absorbera do 5 </a:t>
            </a:r>
            <a:r>
              <a:rPr lang="pl-PL" sz="1600" dirty="0" err="1" smtClean="0"/>
              <a:t>m²</a:t>
            </a:r>
            <a:r>
              <a:rPr lang="pl-PL" sz="1600" dirty="0" smtClean="0"/>
              <a:t> lub jeden kolektor próżniowy o powierzchni 3 </a:t>
            </a:r>
            <a:r>
              <a:rPr lang="pl-PL" sz="1600" dirty="0" err="1" smtClean="0"/>
              <a:t>m²</a:t>
            </a:r>
            <a:r>
              <a:rPr lang="pl-PL" sz="1600" dirty="0" smtClean="0"/>
              <a:t>.</a:t>
            </a:r>
          </a:p>
          <a:p>
            <a:r>
              <a:rPr lang="pl-PL" sz="1600" dirty="0" smtClean="0"/>
              <a:t>gdy nie ma możliwości optymalnego ustawienia kolektorów płaskich w kierunku południowym i pod odpowiednim kątem do poziomu – kolektory próżniowe mają większe możliwości montażu: mogą leżeć bezpośrednio na dachu płaskim, przylegać do ściany budynku</a:t>
            </a:r>
            <a:endParaRPr lang="pl-PL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/>
          <a:lstStyle/>
          <a:p>
            <a:r>
              <a:rPr lang="pl-PL" dirty="0" smtClean="0"/>
              <a:t>  Kolektor płaski czy próżniowy?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47500" lnSpcReduction="20000"/>
          </a:bodyPr>
          <a:lstStyle/>
          <a:p>
            <a:pPr marL="0" indent="0"/>
            <a:r>
              <a:rPr lang="pl-PL" dirty="0" smtClean="0"/>
              <a:t>  w krajach zachodnioeuropejskich z wieloletnimi tradycjami w zakresie energetyki słonecznej, udział kolektorów próżniowych stanowi zazwyczaj niecałe 5% ogólnej sprzedaży kolektorów słonecznych.</a:t>
            </a:r>
          </a:p>
          <a:p>
            <a:pPr marL="0" indent="0"/>
            <a:r>
              <a:rPr lang="pl-PL" dirty="0" smtClean="0"/>
              <a:t>Już niewielka ilość promieniowania słonecznego docierającego do absorbera kolektora powoduje, że powietrze wypełniające kolektor płaski robi się ciepłe i szron na powierzchni szyby się topi.</a:t>
            </a:r>
            <a:br>
              <a:rPr lang="pl-PL" dirty="0" smtClean="0"/>
            </a:br>
            <a:r>
              <a:rPr lang="pl-PL" dirty="0" smtClean="0"/>
              <a:t>Próżnia stanowiąca izolację rur kolektorów próżniowych ogranicza straty ciepła, ale jednocześnie sprawia, że zimą przez stosunkowo długi czas ich powierzchnia jest pokryta szronem i śniegiem, co utrudnia dotarcie promieniowania słonecznego do absorbera – czas </a:t>
            </a:r>
            <a:r>
              <a:rPr lang="pl-PL" dirty="0" err="1" smtClean="0"/>
              <a:t>odszraniania</a:t>
            </a:r>
            <a:r>
              <a:rPr lang="pl-PL" dirty="0" smtClean="0"/>
              <a:t> kolektorów próżniowych jest dłuższy niż w kolektorach płaskich.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zima solar płaski i próżnio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857760"/>
            <a:ext cx="2857500" cy="1552575"/>
          </a:xfrm>
          <a:prstGeom prst="rect">
            <a:avLst/>
          </a:prstGeom>
        </p:spPr>
      </p:pic>
      <p:pic>
        <p:nvPicPr>
          <p:cNvPr id="5" name="Obraz 4" descr="kolektor próżniowy eksploatacja.png"/>
          <p:cNvPicPr>
            <a:picLocks noChangeAspect="1"/>
          </p:cNvPicPr>
          <p:nvPr/>
        </p:nvPicPr>
        <p:blipFill>
          <a:blip r:embed="rId3"/>
          <a:srcRect l="18794" t="21410" b="19711"/>
          <a:stretch>
            <a:fillRect/>
          </a:stretch>
        </p:blipFill>
        <p:spPr>
          <a:xfrm>
            <a:off x="4286248" y="4857760"/>
            <a:ext cx="370395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/>
          <a:lstStyle/>
          <a:p>
            <a:r>
              <a:rPr lang="pl-PL" dirty="0" smtClean="0"/>
              <a:t>  Możliwości montażu kolektorów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sposoby-montazu-kolektorow2.jpg"/>
          <p:cNvPicPr>
            <a:picLocks noChangeAspect="1"/>
          </p:cNvPicPr>
          <p:nvPr/>
        </p:nvPicPr>
        <p:blipFill>
          <a:blip r:embed="rId2" cstate="print"/>
          <a:srcRect t="12976" b="3164"/>
          <a:stretch>
            <a:fillRect/>
          </a:stretch>
        </p:blipFill>
        <p:spPr>
          <a:xfrm>
            <a:off x="4478093" y="2276871"/>
            <a:ext cx="4643470" cy="447461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9983"/>
            <a:ext cx="451413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/>
          <a:lstStyle/>
          <a:p>
            <a:r>
              <a:rPr lang="pl-PL" dirty="0" smtClean="0"/>
              <a:t>  Przykładowy schemat instalacji</a:t>
            </a:r>
            <a:endParaRPr lang="pl-PL" dirty="0"/>
          </a:p>
        </p:txBody>
      </p:sp>
      <p:pic>
        <p:nvPicPr>
          <p:cNvPr id="7" name="Symbol zastępczy zawartości 6" descr="przykładowy schemat instalacji solarn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357430"/>
            <a:ext cx="5857916" cy="45160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  Sposób doboru kolektorów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3948" y="2204864"/>
            <a:ext cx="88925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kolektor </a:t>
            </a:r>
            <a:r>
              <a:rPr lang="pl-PL" b="1" dirty="0"/>
              <a:t>płaski </a:t>
            </a:r>
            <a:r>
              <a:rPr lang="pl-PL" b="1" dirty="0" smtClean="0"/>
              <a:t>do </a:t>
            </a:r>
            <a:r>
              <a:rPr lang="pl-PL" b="1" dirty="0" err="1" smtClean="0"/>
              <a:t>c.w.u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 &lt; 3 osoby - 2 kolektory płaskie o łącznej powierzchni min 4,6 m2 =&gt; </a:t>
            </a:r>
            <a:r>
              <a:rPr lang="pl-PL" dirty="0" smtClean="0"/>
              <a:t>  x 50 l/m2  kol. </a:t>
            </a:r>
            <a:r>
              <a:rPr lang="pl-PL" dirty="0" err="1" smtClean="0"/>
              <a:t>słon</a:t>
            </a:r>
            <a:r>
              <a:rPr lang="pl-PL" dirty="0" smtClean="0"/>
              <a:t> / dobę = </a:t>
            </a:r>
            <a:r>
              <a:rPr lang="pl-PL" dirty="0"/>
              <a:t>ok 230 l/ dobę </a:t>
            </a:r>
            <a:br>
              <a:rPr lang="pl-PL" dirty="0"/>
            </a:br>
            <a:r>
              <a:rPr lang="pl-PL" dirty="0"/>
              <a:t> 4- 7 osób - 3 kolektory płaskie o łącznej powierzchni min 6,9  m2 =&gt;   x 50 l/m2  kol. </a:t>
            </a:r>
            <a:r>
              <a:rPr lang="pl-PL" dirty="0" err="1"/>
              <a:t>słon</a:t>
            </a:r>
            <a:r>
              <a:rPr lang="pl-PL" dirty="0"/>
              <a:t> / dobę = ok 345 l/ </a:t>
            </a:r>
            <a:r>
              <a:rPr lang="pl-PL" dirty="0" smtClean="0"/>
              <a:t>dobę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8 - 10 osoby - 4 kolektory płaskie o </a:t>
            </a:r>
            <a:r>
              <a:rPr lang="pl-PL" dirty="0" err="1"/>
              <a:t>łacznej</a:t>
            </a:r>
            <a:r>
              <a:rPr lang="pl-PL" dirty="0"/>
              <a:t> powierzchni min 9,6  m2 =&gt;    x 50 l/m2  kol. </a:t>
            </a:r>
            <a:r>
              <a:rPr lang="pl-PL" dirty="0" err="1"/>
              <a:t>słon</a:t>
            </a:r>
            <a:r>
              <a:rPr lang="pl-PL" dirty="0"/>
              <a:t> / dobę = ok 480  l/ </a:t>
            </a:r>
            <a:r>
              <a:rPr lang="pl-PL" dirty="0" smtClean="0"/>
              <a:t>dobę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err="1" smtClean="0"/>
              <a:t>prokolektor</a:t>
            </a:r>
            <a:r>
              <a:rPr lang="pl-PL" b="1" dirty="0" smtClean="0"/>
              <a:t> próżniowy do </a:t>
            </a:r>
            <a:r>
              <a:rPr lang="pl-PL" b="1" dirty="0" err="1" smtClean="0"/>
              <a:t>c.w.u</a:t>
            </a:r>
            <a:r>
              <a:rPr lang="pl-PL" b="1" dirty="0" smtClean="0"/>
              <a:t> :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dirty="0"/>
              <a:t>&lt; 3 osoby - 2 kolektor próżniowe  o łącznej powierzchni min 3  m2 =&gt;   x 70 l/m2  kol. </a:t>
            </a:r>
            <a:r>
              <a:rPr lang="pl-PL" dirty="0" err="1"/>
              <a:t>słon</a:t>
            </a:r>
            <a:r>
              <a:rPr lang="pl-PL" dirty="0"/>
              <a:t> / dobę = ok 210 l/ dobę </a:t>
            </a:r>
            <a:br>
              <a:rPr lang="pl-PL" dirty="0"/>
            </a:br>
            <a:r>
              <a:rPr lang="pl-PL" dirty="0"/>
              <a:t> 4- 7 osób - 3 kolektor próżniowe  o łącznej powierzchni min 4,5  m2 =&gt;   x 70 l/m2  kol. </a:t>
            </a:r>
            <a:r>
              <a:rPr lang="pl-PL" dirty="0" err="1"/>
              <a:t>słon</a:t>
            </a:r>
            <a:r>
              <a:rPr lang="pl-PL" dirty="0"/>
              <a:t> / dobę = ok 315 l/ dobę </a:t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dirty="0"/>
              <a:t>8 - 10 osoby - 4 kolektor próżniowe  o łącznej powierzchni min 6  m2 =&gt;   x 70 l/m2  kol. </a:t>
            </a:r>
            <a:r>
              <a:rPr lang="pl-PL" dirty="0" err="1"/>
              <a:t>słon</a:t>
            </a:r>
            <a:r>
              <a:rPr lang="pl-PL" dirty="0"/>
              <a:t> / dobę = ok 420 l/ dobę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884994" y="1412776"/>
            <a:ext cx="8579296" cy="1470025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solidFill>
                  <a:schemeClr val="bg1"/>
                </a:solidFill>
              </a:rPr>
              <a:t>PANEL FOTOWOLTAICZNY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" name="Obraz 1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7736"/>
            <a:ext cx="4104456" cy="336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47736"/>
            <a:ext cx="4388623" cy="3200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  Sposób doboru kolektorów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2333685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1 ) kolektor płaski </a:t>
            </a:r>
            <a:br>
              <a:rPr lang="pl-PL" dirty="0"/>
            </a:br>
            <a:r>
              <a:rPr lang="pl-PL" dirty="0"/>
              <a:t>        2 kolektory o powierzchni ok 4,6 m2 + zasobnik </a:t>
            </a:r>
            <a:r>
              <a:rPr lang="pl-PL" dirty="0" err="1"/>
              <a:t>cwu</a:t>
            </a:r>
            <a:r>
              <a:rPr lang="pl-PL" dirty="0"/>
              <a:t>  ok 250 l + osprzęt  =&gt; </a:t>
            </a:r>
            <a:r>
              <a:rPr lang="pl-PL" dirty="0" smtClean="0"/>
              <a:t>	ok </a:t>
            </a:r>
            <a:r>
              <a:rPr lang="pl-PL" dirty="0"/>
              <a:t>12 000 zł </a:t>
            </a:r>
            <a:r>
              <a:rPr lang="pl-PL" b="1" dirty="0" smtClean="0"/>
              <a:t>(ok. 2 500 – 3 000 zł)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       3 kolektory o powierzchni ok 6,9  m2 + zasobnik </a:t>
            </a:r>
            <a:r>
              <a:rPr lang="pl-PL" dirty="0" err="1"/>
              <a:t>cwu</a:t>
            </a:r>
            <a:r>
              <a:rPr lang="pl-PL" dirty="0"/>
              <a:t>  ok 350 l + osprzęt  </a:t>
            </a:r>
            <a:r>
              <a:rPr lang="pl-PL" dirty="0" smtClean="0"/>
              <a:t>=&gt;	 </a:t>
            </a:r>
            <a:r>
              <a:rPr lang="pl-PL" dirty="0"/>
              <a:t>ok 13 000 </a:t>
            </a:r>
            <a:r>
              <a:rPr lang="pl-PL" dirty="0" smtClean="0"/>
              <a:t>zł </a:t>
            </a:r>
            <a:r>
              <a:rPr lang="pl-PL" dirty="0"/>
              <a:t>(</a:t>
            </a:r>
            <a:r>
              <a:rPr lang="pl-PL" b="1" dirty="0"/>
              <a:t>wkład własny ok. </a:t>
            </a:r>
            <a:r>
              <a:rPr lang="pl-PL" b="1" dirty="0" smtClean="0"/>
              <a:t>3 500 </a:t>
            </a:r>
            <a:r>
              <a:rPr lang="pl-PL" b="1" dirty="0"/>
              <a:t>zł) 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        4 kolektory o powierzchni ok 9,6  m2 + zasobnik </a:t>
            </a:r>
            <a:r>
              <a:rPr lang="pl-PL" dirty="0" err="1"/>
              <a:t>cwu</a:t>
            </a:r>
            <a:r>
              <a:rPr lang="pl-PL" dirty="0"/>
              <a:t>  ok 500 l + osprzęt  =&gt; </a:t>
            </a:r>
            <a:r>
              <a:rPr lang="pl-PL" dirty="0" smtClean="0"/>
              <a:t>	ok </a:t>
            </a:r>
            <a:r>
              <a:rPr lang="pl-PL" dirty="0"/>
              <a:t>14 000 </a:t>
            </a:r>
            <a:r>
              <a:rPr lang="pl-PL" dirty="0" smtClean="0"/>
              <a:t>zł (</a:t>
            </a:r>
            <a:r>
              <a:rPr lang="pl-PL" b="1" dirty="0" smtClean="0"/>
              <a:t>wkład własny ok. 4 000 zł)</a:t>
            </a: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2  ) kolektor próżniowy </a:t>
            </a:r>
            <a:br>
              <a:rPr lang="pl-PL" dirty="0"/>
            </a:br>
            <a:r>
              <a:rPr lang="pl-PL" dirty="0"/>
              <a:t>         2 kolektor próżniowe  o łącznej powierzchni min 3  m2  + zasobnik </a:t>
            </a:r>
            <a:r>
              <a:rPr lang="pl-PL" dirty="0" err="1"/>
              <a:t>cwu</a:t>
            </a:r>
            <a:r>
              <a:rPr lang="pl-PL" dirty="0"/>
              <a:t>  ok 200 l = &gt; ok. 15000 zł</a:t>
            </a:r>
            <a:br>
              <a:rPr lang="pl-PL" dirty="0"/>
            </a:br>
            <a:r>
              <a:rPr lang="pl-PL" dirty="0"/>
              <a:t>       3 kolektor próżniowe  o łącznej powierzchni min 4,5  m2 + zasobnik </a:t>
            </a:r>
            <a:r>
              <a:rPr lang="pl-PL" dirty="0" err="1"/>
              <a:t>cwu</a:t>
            </a:r>
            <a:r>
              <a:rPr lang="pl-PL" dirty="0"/>
              <a:t>  ok 300 l =&gt; ok. 16000 zł</a:t>
            </a:r>
            <a:br>
              <a:rPr lang="pl-PL" dirty="0"/>
            </a:br>
            <a:r>
              <a:rPr lang="pl-PL" dirty="0"/>
              <a:t>       4 kolektor próżniowe  o łącznej powierzchni min 6  m2 + zasobnik </a:t>
            </a:r>
            <a:r>
              <a:rPr lang="pl-PL" dirty="0" err="1"/>
              <a:t>cwu</a:t>
            </a:r>
            <a:r>
              <a:rPr lang="pl-PL" dirty="0"/>
              <a:t>  ok 450 l  =&gt;  ok. 18000 zł 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63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  Koszty eksploatacji kolektorów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pl-PL" dirty="0" smtClean="0"/>
              <a:t> Coroczny przegląd to zazwyczaj koszt od 100 do 200 PLN. Niższe ceny można uzyskać np. przy okazji przeglądu instalacji z kotłem grzewczym. Producenci wskazują często na konieczność wymiany nośnika ciepła (glikolu) i wówczas przegląd może kosztować około 400-500 PLN. Wymiana glikolu może następować jednak rzadziej, gdy nie podlega on częstemu przegrzewaniu i zachowane zostają jego właściwości – antykorozyjne i </a:t>
            </a:r>
            <a:r>
              <a:rPr lang="pl-PL" dirty="0" err="1" smtClean="0"/>
              <a:t>przeciwzamarzaniowe</a:t>
            </a:r>
            <a:r>
              <a:rPr lang="pl-PL" dirty="0" smtClean="0"/>
              <a:t>.</a:t>
            </a:r>
          </a:p>
          <a:p>
            <a:pPr marL="0" indent="0"/>
            <a:r>
              <a:rPr lang="pl-PL" dirty="0" smtClean="0"/>
              <a:t> pompa obiegowa pobiera zazwyczaj od 35 do 80 W podczas pracy. Pobór energii przez sterownik jest w tym bilansie śladowy, na poziomie 2-3 W. Można szacować, że pobór energii elektrycznej nie powinien przekraczać 10-12 </a:t>
            </a:r>
            <a:r>
              <a:rPr lang="pl-PL" dirty="0" err="1" smtClean="0"/>
              <a:t>kWh</a:t>
            </a:r>
            <a:r>
              <a:rPr lang="pl-PL" dirty="0" smtClean="0"/>
              <a:t>/miesiąc, co przyjmując cenę brutto za energię elektryczną 0,6 PLN/</a:t>
            </a:r>
            <a:r>
              <a:rPr lang="pl-PL" dirty="0" err="1" smtClean="0"/>
              <a:t>kWh</a:t>
            </a:r>
            <a:r>
              <a:rPr lang="pl-PL" dirty="0" smtClean="0"/>
              <a:t>, przyniesie koszt eksploatacji około 7 PLN/miesiąc.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Pompy ciepła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1472" y="2928934"/>
            <a:ext cx="792961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charset="0"/>
              </a:rPr>
              <a:t>Ziemia </a:t>
            </a:r>
            <a:r>
              <a:rPr lang="pl-PL" dirty="0" smtClean="0">
                <a:cs typeface="Times New Roman" charset="0"/>
              </a:rPr>
              <a:t>ogrzewana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promieniami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słonecznymi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stanowi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niewyczerpane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pl-PL" dirty="0" err="1" smtClean="0">
                <a:cs typeface="Times New Roman" charset="0"/>
              </a:rPr>
              <a:t>ź</a:t>
            </a:r>
            <a:r>
              <a:rPr lang="en-US" dirty="0" err="1" smtClean="0">
                <a:cs typeface="Times New Roman" charset="0"/>
              </a:rPr>
              <a:t>ródło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energii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cieplnej</a:t>
            </a:r>
            <a:r>
              <a:rPr lang="en-US" dirty="0" smtClean="0">
                <a:cs typeface="Times New Roman" charset="0"/>
              </a:rPr>
              <a:t> o </a:t>
            </a:r>
            <a:r>
              <a:rPr lang="en-US" dirty="0" err="1" smtClean="0">
                <a:cs typeface="Times New Roman" charset="0"/>
              </a:rPr>
              <a:t>niskiej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temperaturze</a:t>
            </a:r>
            <a:r>
              <a:rPr lang="en-US" dirty="0" smtClean="0">
                <a:cs typeface="Times New Roman" charset="0"/>
              </a:rPr>
              <a:t>. Na </a:t>
            </a:r>
            <a:r>
              <a:rPr lang="en-US" dirty="0" err="1" smtClean="0">
                <a:cs typeface="Times New Roman" charset="0"/>
              </a:rPr>
              <a:t>głębokości</a:t>
            </a:r>
            <a:r>
              <a:rPr lang="en-US" dirty="0" smtClean="0">
                <a:cs typeface="Times New Roman" charset="0"/>
              </a:rPr>
              <a:t> 15 m </a:t>
            </a:r>
            <a:r>
              <a:rPr lang="en-US" dirty="0" err="1" smtClean="0">
                <a:cs typeface="Times New Roman" charset="0"/>
              </a:rPr>
              <a:t>temperatura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gruntu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przez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cały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rok</a:t>
            </a:r>
            <a:r>
              <a:rPr lang="en-US" dirty="0" smtClean="0">
                <a:cs typeface="Times New Roman" charset="0"/>
              </a:rPr>
              <a:t> jest </a:t>
            </a:r>
            <a:r>
              <a:rPr lang="en-US" dirty="0" err="1" smtClean="0">
                <a:cs typeface="Times New Roman" charset="0"/>
              </a:rPr>
              <a:t>stała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wynosi</a:t>
            </a:r>
            <a:r>
              <a:rPr lang="en-US" dirty="0" smtClean="0">
                <a:cs typeface="Times New Roman" charset="0"/>
              </a:rPr>
              <a:t> ok. 10 °C</a:t>
            </a:r>
            <a:r>
              <a:rPr lang="pl-PL" dirty="0" smtClean="0">
                <a:cs typeface="Times New Roman" charset="0"/>
              </a:rPr>
              <a:t> 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wód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gruntowych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od</a:t>
            </a:r>
            <a:r>
              <a:rPr lang="en-US" dirty="0" smtClean="0">
                <a:cs typeface="Times New Roman" charset="0"/>
              </a:rPr>
              <a:t> 8 do 12 °C. </a:t>
            </a:r>
            <a:r>
              <a:rPr lang="en-US" dirty="0" err="1" smtClean="0">
                <a:cs typeface="Times New Roman" charset="0"/>
              </a:rPr>
              <a:t>Źródłem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ciepła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wykorzystywanym</a:t>
            </a:r>
            <a:r>
              <a:rPr lang="en-US" dirty="0" smtClean="0">
                <a:cs typeface="Times New Roman" charset="0"/>
              </a:rPr>
              <a:t> do </a:t>
            </a:r>
            <a:r>
              <a:rPr lang="en-US" dirty="0" err="1" smtClean="0">
                <a:cs typeface="Times New Roman" charset="0"/>
              </a:rPr>
              <a:t>ogrzewania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obiektów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może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być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także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powietrze</a:t>
            </a:r>
            <a:r>
              <a:rPr lang="en-US" dirty="0" smtClean="0">
                <a:cs typeface="Times New Roman" charset="0"/>
              </a:rPr>
              <a:t> (</a:t>
            </a:r>
            <a:r>
              <a:rPr lang="en-US" dirty="0" err="1" smtClean="0">
                <a:cs typeface="Times New Roman" charset="0"/>
              </a:rPr>
              <a:t>również</a:t>
            </a:r>
            <a:r>
              <a:rPr lang="en-US" dirty="0" smtClean="0">
                <a:cs typeface="Times New Roman" charset="0"/>
              </a:rPr>
              <a:t> o temp. </a:t>
            </a:r>
            <a:r>
              <a:rPr lang="en-US" dirty="0" err="1" smtClean="0">
                <a:cs typeface="Times New Roman" charset="0"/>
              </a:rPr>
              <a:t>Poniżej</a:t>
            </a:r>
            <a:r>
              <a:rPr lang="en-US" dirty="0" smtClean="0">
                <a:cs typeface="Times New Roman" charset="0"/>
              </a:rPr>
              <a:t> 0 °C).</a:t>
            </a:r>
            <a:endParaRPr lang="pl-PL" dirty="0" smtClean="0"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err="1" smtClean="0">
                <a:cs typeface="Times New Roman" charset="0"/>
              </a:rPr>
              <a:t>Urządzenie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które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podnosi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temperaturę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pobranego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ciepła</a:t>
            </a:r>
            <a:r>
              <a:rPr lang="en-US" dirty="0" smtClean="0">
                <a:cs typeface="Times New Roman" charset="0"/>
              </a:rPr>
              <a:t> z </a:t>
            </a:r>
            <a:r>
              <a:rPr lang="en-US" dirty="0" err="1" smtClean="0">
                <a:cs typeface="Times New Roman" charset="0"/>
              </a:rPr>
              <a:t>otoczenia</a:t>
            </a:r>
            <a:r>
              <a:rPr lang="en-US" dirty="0" smtClean="0">
                <a:cs typeface="Times New Roman" charset="0"/>
              </a:rPr>
              <a:t> do </a:t>
            </a:r>
            <a:r>
              <a:rPr lang="en-US" dirty="0" err="1" smtClean="0">
                <a:cs typeface="Times New Roman" charset="0"/>
              </a:rPr>
              <a:t>poziomu</a:t>
            </a:r>
            <a:r>
              <a:rPr lang="en-US" dirty="0" smtClean="0">
                <a:cs typeface="Times New Roman" charset="0"/>
              </a:rPr>
              <a:t> </a:t>
            </a:r>
            <a:r>
              <a:rPr lang="pl-PL" dirty="0" smtClean="0">
                <a:cs typeface="Times New Roman" charset="0"/>
              </a:rPr>
              <a:t>temperatury</a:t>
            </a:r>
            <a:r>
              <a:rPr lang="en-US" dirty="0" smtClean="0">
                <a:cs typeface="Times New Roman" charset="0"/>
              </a:rPr>
              <a:t> </a:t>
            </a:r>
            <a:r>
              <a:rPr lang="pl-PL" dirty="0" smtClean="0">
                <a:cs typeface="Times New Roman" charset="0"/>
              </a:rPr>
              <a:t>wymaganego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dla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celów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grzewczych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nazywamy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pompą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ciepła</a:t>
            </a:r>
            <a:r>
              <a:rPr lang="pl-PL" dirty="0" smtClean="0">
                <a:cs typeface="Times New Roman" charset="0"/>
              </a:rPr>
              <a:t>.</a:t>
            </a:r>
            <a:endParaRPr lang="en-US" dirty="0" smtClean="0">
              <a:cs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Pompy ciepła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1472" y="2928934"/>
            <a:ext cx="792961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Zalety instalacji z pompą ciepła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- niskie koszty eksploatacyjne oraz niskie koszty wytworzenia energii,</a:t>
            </a:r>
            <a:br>
              <a:rPr lang="pl-PL" sz="1600" dirty="0" smtClean="0"/>
            </a:br>
            <a:r>
              <a:rPr lang="pl-PL" sz="1600" dirty="0" smtClean="0"/>
              <a:t>- stała, niezmienna efektywność instalacji – sprawność pompy ciepła w miarę upływu czasu nie spada – jest stała w całym okresie jej eksploatacji,</a:t>
            </a:r>
            <a:br>
              <a:rPr lang="pl-PL" sz="1600" dirty="0" smtClean="0"/>
            </a:br>
            <a:r>
              <a:rPr lang="pl-PL" sz="1600" dirty="0" smtClean="0"/>
              <a:t>- bezobsługowość,</a:t>
            </a:r>
            <a:br>
              <a:rPr lang="pl-PL" sz="1600" dirty="0" smtClean="0"/>
            </a:br>
            <a:r>
              <a:rPr lang="pl-PL" sz="1600" dirty="0" smtClean="0"/>
              <a:t>- niezależność od dostawców i ciągłego wzrostu cen paliw (gazu, oleju opałowego) spowodowanych na przykład wyczerpywaniem się zasobów naturalnych czy międzynarodowymi konfliktami gospodarczymi,</a:t>
            </a:r>
            <a:br>
              <a:rPr lang="pl-PL" sz="1600" dirty="0" smtClean="0"/>
            </a:br>
            <a:r>
              <a:rPr lang="pl-PL" sz="1600" dirty="0" smtClean="0"/>
              <a:t>- brak negatywnego oddziaływania na środowisko naturalne – nie emituje sadzy ani spalin, nie zanieczyszcza więc otoczenia,</a:t>
            </a:r>
            <a:br>
              <a:rPr lang="pl-PL" sz="1600" dirty="0" smtClean="0"/>
            </a:br>
            <a:r>
              <a:rPr lang="pl-PL" sz="1600" dirty="0" smtClean="0"/>
              <a:t>- bezpieczna niewybuchowa eksploatacja,</a:t>
            </a:r>
            <a:br>
              <a:rPr lang="pl-PL" sz="1600" dirty="0" smtClean="0"/>
            </a:br>
            <a:r>
              <a:rPr lang="pl-PL" sz="1600" dirty="0" smtClean="0"/>
              <a:t>- prostota budowy (brak komina, wentylacji, dodatkowych przyłączy, pomieszczeń na opał),</a:t>
            </a:r>
            <a:br>
              <a:rPr lang="pl-PL" sz="1600" dirty="0" smtClean="0"/>
            </a:br>
            <a:r>
              <a:rPr lang="pl-PL" sz="1600" dirty="0" smtClean="0"/>
              <a:t>- możliwość wykorzystania pomieszczenia z pompą ciepła również do innych funkcji (pralnia, suszarnia, spiżarnia),</a:t>
            </a:r>
            <a:br>
              <a:rPr lang="pl-PL" sz="1600" dirty="0" smtClean="0"/>
            </a:br>
            <a:r>
              <a:rPr lang="pl-PL" sz="1600" dirty="0" smtClean="0"/>
              <a:t>- </a:t>
            </a:r>
            <a:r>
              <a:rPr lang="pl-PL" sz="1600" b="1" dirty="0" smtClean="0"/>
              <a:t>latem może służyć jako klimatyzacja i zamiast grzać, chłodzić nasz dom w upalne dni.</a:t>
            </a:r>
          </a:p>
          <a:p>
            <a:r>
              <a:rPr lang="pl-PL" dirty="0" smtClean="0"/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Pompy ciepła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1472" y="2928934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Wady pomp ciepła</a:t>
            </a:r>
            <a:endParaRPr lang="pl-PL" dirty="0" smtClean="0"/>
          </a:p>
          <a:p>
            <a:r>
              <a:rPr lang="pl-PL" dirty="0" smtClean="0"/>
              <a:t>- wysoki koszt inwestycyjny (obecnie kosztorysy firm mieszczą się w granicach od 25.000 do 45.000 zł),</a:t>
            </a:r>
            <a:br>
              <a:rPr lang="pl-PL" dirty="0" smtClean="0"/>
            </a:br>
            <a:r>
              <a:rPr lang="pl-PL" dirty="0" smtClean="0"/>
              <a:t>- sprężarka będąca częścią oprzyrządowania wykorzystuje energię elektryczną – brak zasilania i instalacji wspomagającej (agregat prądotwórczy, baterie słoneczne) powoduje przerwanie pracy układu,</a:t>
            </a:r>
            <a:br>
              <a:rPr lang="pl-PL" dirty="0" smtClean="0"/>
            </a:br>
            <a:r>
              <a:rPr lang="pl-PL" dirty="0" smtClean="0"/>
              <a:t>- konieczność zwiększenia powierzchni grzewczej grzejników tradycyjnych lub wykonanie ogrzewania płaszczyznowego (podłogowego),</a:t>
            </a:r>
            <a:br>
              <a:rPr lang="pl-PL" dirty="0" smtClean="0"/>
            </a:br>
            <a:r>
              <a:rPr lang="pl-PL" dirty="0" smtClean="0"/>
              <a:t>- na wymienniki układane poziomo w gruncie potrzeba sporo miejsca na działce (powierzchnia wymiennika niezbędna do osiągnięcia mocy grzewczej 10 </a:t>
            </a:r>
            <a:r>
              <a:rPr lang="pl-PL" dirty="0" err="1" smtClean="0"/>
              <a:t>kW</a:t>
            </a:r>
            <a:r>
              <a:rPr lang="pl-PL" dirty="0" smtClean="0"/>
              <a:t> może się wahać od 330 do nawet 1000 m2),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Rodzaje pomp ciepła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3071810"/>
            <a:ext cx="80724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 uwagi na sposób pozyskania ciepła z dolnego źródła na pompy:</a:t>
            </a:r>
          </a:p>
          <a:p>
            <a:pPr marL="285750" indent="-285750">
              <a:buFontTx/>
              <a:buChar char="-"/>
            </a:pPr>
            <a:r>
              <a:rPr lang="pl-PL" sz="2800" dirty="0" smtClean="0"/>
              <a:t>Powietrzna ok. 8 000 zł z </a:t>
            </a:r>
            <a:r>
              <a:rPr lang="pl-PL" sz="2800" dirty="0" smtClean="0"/>
              <a:t>montażem (wkład ok. 		2 500 zł)</a:t>
            </a:r>
            <a:endParaRPr lang="pl-PL" sz="2800" dirty="0" smtClean="0"/>
          </a:p>
          <a:p>
            <a:pPr marL="285750" indent="-285750">
              <a:buFontTx/>
              <a:buChar char="-"/>
            </a:pPr>
            <a:r>
              <a:rPr lang="pl-PL" sz="2800" dirty="0" smtClean="0"/>
              <a:t>Gruntowa (sondy) ok. 40 000 zł </a:t>
            </a:r>
            <a:r>
              <a:rPr lang="pl-PL" sz="2800" dirty="0" smtClean="0"/>
              <a:t>(2 </a:t>
            </a:r>
            <a:r>
              <a:rPr lang="pl-PL" sz="2800" dirty="0" smtClean="0"/>
              <a:t>sondy głębinowe) </a:t>
            </a:r>
            <a:r>
              <a:rPr lang="pl-PL" sz="2800" dirty="0" smtClean="0"/>
              <a:t>   ok </a:t>
            </a:r>
            <a:r>
              <a:rPr lang="pl-PL" sz="2800" dirty="0" smtClean="0"/>
              <a:t>.12 000 zł wkład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Pompy ciepła – powietrze – woda (S/W)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307181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357586" cy="35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41461"/>
          <a:stretch>
            <a:fillRect/>
          </a:stretch>
        </p:blipFill>
        <p:spPr bwMode="auto">
          <a:xfrm>
            <a:off x="4357686" y="2928934"/>
            <a:ext cx="407034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Pompy ciepła – powietrze – woda (S/W)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307181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00034" y="3071810"/>
            <a:ext cx="8001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Zalety kolektora powietrznego: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- możliwość montażu w każdym obiekcie,</a:t>
            </a:r>
            <a:br>
              <a:rPr lang="pl-PL" dirty="0" smtClean="0"/>
            </a:br>
            <a:r>
              <a:rPr lang="pl-PL" dirty="0" smtClean="0"/>
              <a:t>- w porównaniu z innymi rodzajami pomp niższy koszt inwestycji,</a:t>
            </a:r>
            <a:br>
              <a:rPr lang="pl-PL" dirty="0" smtClean="0"/>
            </a:br>
            <a:r>
              <a:rPr lang="pl-PL" dirty="0" smtClean="0"/>
              <a:t>- brak dewastacji terenu,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Wady kolektora powietrznego: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- najniższy współczynnik wydajności </a:t>
            </a:r>
          </a:p>
          <a:p>
            <a:r>
              <a:rPr lang="pl-PL" dirty="0" smtClean="0"/>
              <a:t>- konieczność współpracy z innym źródłem ciepła</a:t>
            </a:r>
          </a:p>
          <a:p>
            <a:r>
              <a:rPr lang="pl-PL" dirty="0" smtClean="0"/>
              <a:t>- wyższe koszty eksploatacji niż pozostałych pomp ciepła</a:t>
            </a:r>
            <a:br>
              <a:rPr lang="pl-PL" dirty="0" smtClean="0"/>
            </a:br>
            <a:r>
              <a:rPr lang="pl-PL" dirty="0" smtClean="0"/>
              <a:t>- powietrzna pompa ciepła pracuje z mocą nominalną tylko do temperatury powietrza na zewnątrz nie mniejszej niż 7°C (np. dobrana powietrzna pompa ciepła o mocy 7,2 </a:t>
            </a:r>
            <a:r>
              <a:rPr lang="pl-PL" dirty="0" err="1" smtClean="0"/>
              <a:t>kW</a:t>
            </a:r>
            <a:r>
              <a:rPr lang="pl-PL" dirty="0" smtClean="0"/>
              <a:t> osiągnie taką wartość jeśli temperatura na zewnątrz wynosi nie mniej niż 7°C, przy temperaturze 0°C uzyskamy z niej 6kW a przy -20°C tylko 3 </a:t>
            </a:r>
            <a:r>
              <a:rPr lang="pl-PL" dirty="0" err="1" smtClean="0"/>
              <a:t>kW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Inspekcje techniczne u mieszkańców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28596" y="307181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87624" y="350509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Solary</a:t>
            </a:r>
            <a:r>
              <a:rPr lang="pl-PL" sz="2400" dirty="0" smtClean="0"/>
              <a:t> – 82,41 zł brutto</a:t>
            </a:r>
          </a:p>
          <a:p>
            <a:r>
              <a:rPr lang="pl-PL" sz="2400" dirty="0" err="1" smtClean="0"/>
              <a:t>Fotowoltaika</a:t>
            </a:r>
            <a:r>
              <a:rPr lang="pl-PL" sz="2400" dirty="0" smtClean="0"/>
              <a:t> – 143,91 zł brutto</a:t>
            </a:r>
          </a:p>
          <a:p>
            <a:r>
              <a:rPr lang="pl-PL" sz="2400" dirty="0" smtClean="0"/>
              <a:t>Pompy ciepła – 266,91 zł brutto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5085184"/>
            <a:ext cx="7311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Termin wpłaty i podpisania umowy w Urzędzie Gminy </a:t>
            </a:r>
            <a:r>
              <a:rPr lang="pl-PL" sz="2800" b="1" u="sng" dirty="0" smtClean="0">
                <a:solidFill>
                  <a:srgbClr val="FF0000"/>
                </a:solidFill>
              </a:rPr>
              <a:t>mija 15 lutego.</a:t>
            </a:r>
            <a:endParaRPr lang="pl-PL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JAK TO DZIAŁA ?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5400600" cy="320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20" y="3717032"/>
            <a:ext cx="32158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6840760" cy="1470025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JAK DOBRAĆ MOC INSTALACJI 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979712" y="3317370"/>
            <a:ext cx="4922737" cy="428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smtClean="0"/>
              <a:t>Moc instalacji nie może być wyższa niż moc przyłączeniowa do gospodarstwa domowego (patrz umowa z ZE)</a:t>
            </a:r>
            <a:endParaRPr lang="pl-PL" sz="1400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1979712" y="3795964"/>
            <a:ext cx="4922737" cy="4489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smtClean="0"/>
              <a:t>Dystrybutor oraz Sprzedawca energii – to ten sam podmiot</a:t>
            </a:r>
            <a:endParaRPr lang="pl-PL" sz="1400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1979709" y="4322009"/>
            <a:ext cx="4922737" cy="4839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smtClean="0"/>
              <a:t>1 kW = 7m2 dach</a:t>
            </a:r>
            <a:endParaRPr lang="pl-PL" sz="1400" b="1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1999159" y="4871660"/>
            <a:ext cx="4922737" cy="4883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smtClean="0"/>
              <a:t>10 kW = 3 ar (grunt)</a:t>
            </a:r>
            <a:endParaRPr lang="pl-PL" sz="1400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1999159" y="5454798"/>
            <a:ext cx="4922737" cy="4883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 smtClean="0"/>
              <a:t>Ekspozycja – południe, południowy-wschód</a:t>
            </a:r>
            <a:endParaRPr lang="pl-PL" sz="1400" b="1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664" y="1412776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NETMETERING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3284984"/>
            <a:ext cx="6462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/>
              <a:t>1.01.2016</a:t>
            </a:r>
          </a:p>
          <a:p>
            <a:endParaRPr lang="pl-PL" sz="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Wykorzystujemy prąd na bieżące potrzeby własne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Nadwyżka (nieskonsumowany prąd) odprowadzany jest do sieci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Gdy instalacja fotowoltaiczne nie pracuje (noc) prąd pobierany jest z sieci energetycznej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Za prąd pobrany z Zakładu Energetycznego płacony jest tylko „przesył” za kWh w wysokości (około 22-36 gr)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Dla </a:t>
            </a:r>
            <a:r>
              <a:rPr lang="pl-PL" sz="1200" dirty="0"/>
              <a:t>instalacji powyżej 10 kW do 40 kW nie ma innej możliwości zastosowania niż </a:t>
            </a:r>
            <a:r>
              <a:rPr lang="pl-PL" sz="1200" dirty="0" err="1"/>
              <a:t>netmetering</a:t>
            </a: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ZALETY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Obniżamy rachunek za prąd o około 70-80%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Wzrost ceny energii nie wpływa to na rachunek za prąd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2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312" y="1412776"/>
            <a:ext cx="8579296" cy="1470025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RÓŻNICA MIĘDZY KOLEKTOREM SŁONECZNYM A MODUŁEM FOTOWOLTAICZNYM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67544" y="5013176"/>
            <a:ext cx="410445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Kolektor termiczny (inaczej niskotemperaturowy &lt;100</a:t>
            </a:r>
            <a:r>
              <a:rPr lang="pl-PL" sz="1200" dirty="0" smtClean="0">
                <a:cs typeface="Times New Roman" charset="0"/>
              </a:rPr>
              <a:t>°</a:t>
            </a:r>
            <a:r>
              <a:rPr lang="pl-PL" sz="1200" dirty="0" smtClean="0"/>
              <a:t>C lub płaski) przekształca energię słoneczną w ciepło. </a:t>
            </a:r>
            <a:endParaRPr lang="pl-PL" sz="3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W szczelnie zamkniętej instalacji kolektora absorbery wychwytują energię słoneczną i oddają ciepło znajdującej się w niej cieczy.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 smtClean="0"/>
              <a:t>Kolektory te znajdują zastosowanie w instalacjach grzewczych i do produkcji ciepłej wody.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88024" y="5013176"/>
            <a:ext cx="400558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>
                <a:latin typeface="+mn-lt"/>
              </a:rPr>
              <a:t>W odróżnieniu od kolektora termicznego, </a:t>
            </a:r>
            <a:r>
              <a:rPr lang="pl-PL" sz="1200" dirty="0" smtClean="0">
                <a:latin typeface="+mn-lt"/>
              </a:rPr>
              <a:t>panel </a:t>
            </a:r>
            <a:r>
              <a:rPr lang="pl-PL" sz="1200" dirty="0">
                <a:latin typeface="+mn-lt"/>
              </a:rPr>
              <a:t>fotowoltaiczny przekształca energię słoneczną w elektryczną.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 smtClean="0">
                <a:latin typeface="+mn-lt"/>
              </a:rPr>
              <a:t>Panel PV składa </a:t>
            </a:r>
            <a:r>
              <a:rPr lang="pl-PL" sz="1200" dirty="0">
                <a:latin typeface="+mn-lt"/>
              </a:rPr>
              <a:t>się z półprzewodnikowych złączy zawierających elektrony. </a:t>
            </a:r>
            <a:endParaRPr lang="pl-PL" sz="1200" dirty="0" smtClean="0">
              <a:latin typeface="+mn-lt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l-PL" sz="1200" dirty="0" smtClean="0">
                <a:latin typeface="+mn-lt"/>
              </a:rPr>
              <a:t>Wzbudzone </a:t>
            </a:r>
            <a:r>
              <a:rPr lang="pl-PL" sz="1200" dirty="0">
                <a:latin typeface="+mn-lt"/>
              </a:rPr>
              <a:t>przez promieniowanie słoneczne elektrony przemieszczając się produkują </a:t>
            </a:r>
            <a:r>
              <a:rPr lang="pl-PL" sz="1200" dirty="0" smtClean="0">
                <a:latin typeface="+mn-lt"/>
              </a:rPr>
              <a:t>elektryczność.</a:t>
            </a:r>
            <a:endParaRPr lang="pl-PL" sz="1200" dirty="0">
              <a:latin typeface="+mn-lt"/>
            </a:endParaRPr>
          </a:p>
        </p:txBody>
      </p:sp>
      <p:pic>
        <p:nvPicPr>
          <p:cNvPr id="20" name="Picture 4" descr="D:\Ola2007\stazNFOS\pann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099295" cy="162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D:\Ola2007\stazNFOS\kolektortermicz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76828"/>
            <a:ext cx="2132330" cy="151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3066" y="1412776"/>
            <a:ext cx="8579296" cy="1470025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PRZYKŁAD INSTALACJI FOTOWOLTAICZNEJ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O MOCY 8,75 kW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E:\Wizualizacje\FOTOWOLTA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4456"/>
            <a:ext cx="7151812" cy="360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55576" y="3168955"/>
            <a:ext cx="745805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b="1" dirty="0" smtClean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Maksymalny poziom jednostkowych kosztów kwalifikowanych dla systemów fotowoltaicznych wynosi:</a:t>
            </a:r>
            <a:endParaRPr lang="pl-P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dla instalacji o mocy poniżej </a:t>
            </a: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kW: </a:t>
            </a: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</a:t>
            </a: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000 </a:t>
            </a: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zł/</a:t>
            </a:r>
            <a:r>
              <a:rPr lang="pl-PL" b="1" dirty="0" err="1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kWp</a:t>
            </a: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dla </a:t>
            </a: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instalacji o mocy od 5</a:t>
            </a:r>
            <a:r>
              <a:rPr lang="pl-PL" b="1" dirty="0" smtClean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40 kW: 6 000 zł/</a:t>
            </a:r>
            <a:r>
              <a:rPr lang="pl-PL" b="1" dirty="0" err="1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kWp</a:t>
            </a:r>
            <a:r>
              <a:rPr lang="pl-PL" b="1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l-PL" sz="2000" dirty="0">
              <a:solidFill>
                <a:srgbClr val="76A32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76A32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pl-PL" sz="2000" dirty="0">
              <a:solidFill>
                <a:srgbClr val="76A32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Jeżeli projekt instalacji przewiduje montaż akumulatorów do magazynowania energii elektrycznej –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koszt instalacji </a:t>
            </a:r>
            <a:r>
              <a:rPr lang="pl-PL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powiększa się o 5 000 zł/</a:t>
            </a:r>
            <a:r>
              <a:rPr lang="pl-PL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</a:t>
            </a:r>
            <a:r>
              <a:rPr lang="pl-PL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600" b="1" dirty="0">
              <a:solidFill>
                <a:prstClr val="black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18237" cy="633985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454385" y="1412776"/>
            <a:ext cx="7772400" cy="1470025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Koszt instalacji fotowoltaicznej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Kolektory słoneczne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Energia słoneczna docierająca do kolektora zamieniana jest na energię cieplną nośnika ciepła którym może być ciecz (np. glikol, woda) lub gaz (np. powietrze)</a:t>
            </a:r>
          </a:p>
          <a:p>
            <a:r>
              <a:rPr lang="pl-PL" sz="2400" dirty="0" smtClean="0"/>
              <a:t>Kolektory te znajdują zastosowanie w instalacjach grzewczych i do produkcji ciepłej wody użytkowej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</Template>
  <TotalTime>1952</TotalTime>
  <Words>869</Words>
  <Application>Microsoft Office PowerPoint</Application>
  <PresentationFormat>Pokaz na ekranie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</vt:lpstr>
      <vt:lpstr>Działanie 4.1 Odnawialne źródła energii (OZE)</vt:lpstr>
      <vt:lpstr>PANEL FOTOWOLTAICZNY</vt:lpstr>
      <vt:lpstr>JAK TO DZIAŁA ?</vt:lpstr>
      <vt:lpstr>JAK DOBRAĆ MOC INSTALACJI </vt:lpstr>
      <vt:lpstr>NETMETERING</vt:lpstr>
      <vt:lpstr>RÓŻNICA MIĘDZY KOLEKTOREM SŁONECZNYM A MODUŁEM FOTOWOLTAICZNYM</vt:lpstr>
      <vt:lpstr>PRZYKŁAD INSTALACJI FOTOWOLTAICZNEJ  O MOCY 8,75 kW</vt:lpstr>
      <vt:lpstr>Koszt instalacji fotowoltaicznej</vt:lpstr>
      <vt:lpstr>Kolektory słoneczne</vt:lpstr>
      <vt:lpstr> Ilość pozyskiwanej energii</vt:lpstr>
      <vt:lpstr>Rodzaje kolektorów słonecznych</vt:lpstr>
      <vt:lpstr>Kolektory płaskie – budowa</vt:lpstr>
      <vt:lpstr>Kolektory próżniowe – budowa</vt:lpstr>
      <vt:lpstr>  Kolektor płaski czy próżniowy?</vt:lpstr>
      <vt:lpstr>  Kolektor płaski czy próżniowy?</vt:lpstr>
      <vt:lpstr>  Kolektor płaski czy próżniowy?</vt:lpstr>
      <vt:lpstr>  Możliwości montażu kolektorów</vt:lpstr>
      <vt:lpstr>  Przykładowy schemat instalacji</vt:lpstr>
      <vt:lpstr>  Sposób doboru kolektorów</vt:lpstr>
      <vt:lpstr>  Sposób doboru kolektorów</vt:lpstr>
      <vt:lpstr>  Koszty eksploatacji kolektorów</vt:lpstr>
      <vt:lpstr>Pompy ciepła</vt:lpstr>
      <vt:lpstr>Pompy ciepła</vt:lpstr>
      <vt:lpstr>Pompy ciepła</vt:lpstr>
      <vt:lpstr>Rodzaje pomp ciepła</vt:lpstr>
      <vt:lpstr>Pompy ciepła – powietrze – woda (S/W)</vt:lpstr>
      <vt:lpstr>Pompy ciepła – powietrze – woda (S/W)</vt:lpstr>
      <vt:lpstr>Inspekcje techniczne u mieszkańców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4.1 Odnawialne źródła energii (OZE)</dc:title>
  <dc:creator>KRZYSIEK</dc:creator>
  <cp:lastModifiedBy>Jakub Maceja</cp:lastModifiedBy>
  <cp:revision>197</cp:revision>
  <dcterms:created xsi:type="dcterms:W3CDTF">2016-01-22T10:02:47Z</dcterms:created>
  <dcterms:modified xsi:type="dcterms:W3CDTF">2016-01-28T15:53:53Z</dcterms:modified>
</cp:coreProperties>
</file>